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</p:sldIdLst>
  <p:sldSz cy="5143500" cx="9144000"/>
  <p:notesSz cx="6858000" cy="9144000"/>
  <p:embeddedFontLst>
    <p:embeddedFont>
      <p:font typeface="Tahoma"/>
      <p:regular r:id="rId125"/>
      <p:bold r:id="rId1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27" roundtripDataSignature="AMtx7mhu/JOrCHxsCP4wLlA+FcZ4ncm3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A7A67F-BFAB-4DDC-86B6-2372F0B28E0D}">
  <a:tblStyle styleId="{D0A7A67F-BFAB-4DDC-86B6-2372F0B28E0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7" Type="http://customschemas.google.com/relationships/presentationmetadata" Target="metadata"/><Relationship Id="rId126" Type="http://schemas.openxmlformats.org/officeDocument/2006/relationships/font" Target="fonts/Tahoma-bold.fntdata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Tahoma-regular.fntdata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2" name="Google Shape;652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10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0" name="Google Shape;660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0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8" name="Google Shape;668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10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5" name="Google Shape;675;p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10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2" name="Google Shape;682;p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10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9" name="Google Shape;689;p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10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6" name="Google Shape;696;p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10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p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10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0" name="Google Shape;710;p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10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7" name="Google Shape;717;p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10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6" name="Google Shape;726;p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1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3" name="Google Shape;733;p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1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0" name="Google Shape;740;p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8" name="Google Shape;748;p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1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6" name="Google Shape;756;p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1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3" name="Google Shape;763;p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1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p1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1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7" name="Google Shape;777;p1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1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4" name="Google Shape;784;p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1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5" name="Google Shape;395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2" name="Google Shape;402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9" name="Google Shape;409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6" name="Google Shape;416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3" name="Google Shape;423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0" name="Google Shape;430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7" name="Google Shape;437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4" name="Google Shape;444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1" name="Google Shape;451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8" name="Google Shape;458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5" name="Google Shape;465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Google Shape;472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9" name="Google Shape;479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6" name="Google Shape;486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3" name="Google Shape;493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Google Shape;500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7" name="Google Shape;507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4" name="Google Shape;514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1" name="Google Shape;521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8" name="Google Shape;528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5" name="Google Shape;535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2" name="Google Shape;542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9" name="Google Shape;549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6" name="Google Shape;556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3" name="Google Shape;563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0" name="Google Shape;570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7" name="Google Shape;577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4" name="Google Shape;584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1" name="Google Shape;591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8" name="Google Shape;598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5" name="Google Shape;605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4" name="Google Shape;614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9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8" name="Google Shape;628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9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6" name="Google Shape;636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9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9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0"/>
          <p:cNvSpPr txBox="1"/>
          <p:nvPr>
            <p:ph type="ctrTitle"/>
          </p:nvPr>
        </p:nvSpPr>
        <p:spPr>
          <a:xfrm>
            <a:off x="446354" y="921774"/>
            <a:ext cx="8203575" cy="144408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20"/>
          <p:cNvSpPr txBox="1"/>
          <p:nvPr>
            <p:ph idx="1" type="subTitle"/>
          </p:nvPr>
        </p:nvSpPr>
        <p:spPr>
          <a:xfrm>
            <a:off x="446356" y="2697705"/>
            <a:ext cx="8188953" cy="763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  <a:defRPr b="0" i="0" sz="2800">
                <a:solidFill>
                  <a:srgbClr val="002060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1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9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9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29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FF0000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2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  <a:defRPr b="1">
                <a:solidFill>
                  <a:srgbClr val="FF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0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3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1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1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3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E:\websites\free-power-point-templates\2012\logos.png" id="67" name="Google Shape;67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1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  <a:defRPr sz="3600">
                <a:solidFill>
                  <a:srgbClr val="FF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1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 sz="2800">
                <a:solidFill>
                  <a:srgbClr val="002060"/>
                </a:solidFill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  <a:defRPr>
                <a:solidFill>
                  <a:srgbClr val="FF0000"/>
                </a:solidFill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>
                <a:solidFill>
                  <a:srgbClr val="002060"/>
                </a:solidFill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  <a:defRPr>
                <a:solidFill>
                  <a:srgbClr val="002060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»"/>
              <a:defRPr>
                <a:solidFill>
                  <a:srgbClr val="002060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  <a:defRPr>
                <a:solidFill>
                  <a:srgbClr val="FF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4"/>
          <p:cNvSpPr txBox="1"/>
          <p:nvPr>
            <p:ph type="title"/>
          </p:nvPr>
        </p:nvSpPr>
        <p:spPr>
          <a:xfrm>
            <a:off x="492566" y="377040"/>
            <a:ext cx="6284320" cy="725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B00F0"/>
              </a:buClr>
              <a:buSzPts val="3600"/>
              <a:buFont typeface="Calibri"/>
              <a:buNone/>
              <a:defRPr sz="3600">
                <a:solidFill>
                  <a:srgbClr val="0B00F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4"/>
          <p:cNvSpPr txBox="1"/>
          <p:nvPr>
            <p:ph idx="1" type="body"/>
          </p:nvPr>
        </p:nvSpPr>
        <p:spPr>
          <a:xfrm>
            <a:off x="492566" y="1140565"/>
            <a:ext cx="6284320" cy="3511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 sz="2800">
                <a:solidFill>
                  <a:srgbClr val="002060"/>
                </a:solidFill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  <a:defRPr>
                <a:solidFill>
                  <a:srgbClr val="FF0000"/>
                </a:solidFill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>
                <a:solidFill>
                  <a:srgbClr val="002060"/>
                </a:solidFill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  <a:defRPr>
                <a:solidFill>
                  <a:srgbClr val="002060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»"/>
              <a:defRPr>
                <a:solidFill>
                  <a:srgbClr val="002060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5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5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12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6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26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2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7"/>
          <p:cNvSpPr txBox="1"/>
          <p:nvPr>
            <p:ph type="title"/>
          </p:nvPr>
        </p:nvSpPr>
        <p:spPr>
          <a:xfrm>
            <a:off x="525317" y="234777"/>
            <a:ext cx="8093365" cy="76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  <a:defRPr b="1" sz="3600">
                <a:solidFill>
                  <a:srgbClr val="FF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7"/>
          <p:cNvSpPr txBox="1"/>
          <p:nvPr>
            <p:ph idx="1" type="body"/>
          </p:nvPr>
        </p:nvSpPr>
        <p:spPr>
          <a:xfrm>
            <a:off x="536879" y="1633397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b="1" sz="2400">
                <a:solidFill>
                  <a:srgbClr val="002060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27"/>
          <p:cNvSpPr txBox="1"/>
          <p:nvPr>
            <p:ph idx="2" type="body"/>
          </p:nvPr>
        </p:nvSpPr>
        <p:spPr>
          <a:xfrm>
            <a:off x="536879" y="2105794"/>
            <a:ext cx="4040188" cy="2276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ctr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 sz="2400">
                <a:solidFill>
                  <a:srgbClr val="002060"/>
                </a:solidFill>
              </a:defRPr>
            </a:lvl1pPr>
            <a:lvl2pPr indent="-355600" lvl="1" marL="914400" algn="ctr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  <a:defRPr sz="2000">
                <a:solidFill>
                  <a:srgbClr val="002060"/>
                </a:solidFill>
              </a:defRPr>
            </a:lvl2pPr>
            <a:lvl3pPr indent="-342900" lvl="2" marL="1371600" algn="ctr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 sz="1800">
                <a:solidFill>
                  <a:srgbClr val="002060"/>
                </a:solidFill>
              </a:defRPr>
            </a:lvl3pPr>
            <a:lvl4pPr indent="-330200" lvl="3" marL="1828800" algn="ctr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–"/>
              <a:defRPr sz="1600">
                <a:solidFill>
                  <a:srgbClr val="002060"/>
                </a:solidFill>
              </a:defRPr>
            </a:lvl4pPr>
            <a:lvl5pPr indent="-330200" lvl="4" marL="2286000" algn="ctr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»"/>
              <a:defRPr sz="1600">
                <a:solidFill>
                  <a:srgbClr val="002060"/>
                </a:solidFill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27"/>
          <p:cNvSpPr txBox="1"/>
          <p:nvPr>
            <p:ph idx="3" type="body"/>
          </p:nvPr>
        </p:nvSpPr>
        <p:spPr>
          <a:xfrm>
            <a:off x="4572000" y="1633397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b="1" sz="2400">
                <a:solidFill>
                  <a:srgbClr val="002060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27"/>
          <p:cNvSpPr txBox="1"/>
          <p:nvPr>
            <p:ph idx="4" type="body"/>
          </p:nvPr>
        </p:nvSpPr>
        <p:spPr>
          <a:xfrm>
            <a:off x="4572000" y="2105794"/>
            <a:ext cx="4041775" cy="2276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ctr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 sz="2400">
                <a:solidFill>
                  <a:srgbClr val="002060"/>
                </a:solidFill>
              </a:defRPr>
            </a:lvl1pPr>
            <a:lvl2pPr indent="-355600" lvl="1" marL="914400" algn="ctr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  <a:defRPr sz="2000">
                <a:solidFill>
                  <a:srgbClr val="002060"/>
                </a:solidFill>
              </a:defRPr>
            </a:lvl2pPr>
            <a:lvl3pPr indent="-342900" lvl="2" marL="1371600" algn="ctr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 sz="1800">
                <a:solidFill>
                  <a:srgbClr val="002060"/>
                </a:solidFill>
              </a:defRPr>
            </a:lvl3pPr>
            <a:lvl4pPr indent="-330200" lvl="3" marL="1828800" algn="ctr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–"/>
              <a:defRPr sz="1600">
                <a:solidFill>
                  <a:srgbClr val="002060"/>
                </a:solidFill>
              </a:defRPr>
            </a:lvl4pPr>
            <a:lvl5pPr indent="-330200" lvl="4" marL="2286000" algn="ctr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»"/>
              <a:defRPr sz="1600">
                <a:solidFill>
                  <a:srgbClr val="002060"/>
                </a:solidFill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2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8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8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2" name="Google Shape;52;p128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FF0000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3" name="Google Shape;53;p12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  <a:defRPr b="1" i="0" sz="4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9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19"/>
          <p:cNvSpPr txBox="1"/>
          <p:nvPr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This presentation uses a free template provided by FPPT.com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www.free-power-point-templates.com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7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5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6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6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8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6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0.png"/><Relationship Id="rId4" Type="http://schemas.openxmlformats.org/officeDocument/2006/relationships/hyperlink" Target="https://en.wikipedia.org/wiki/Local_regression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6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7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67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74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8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7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84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7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6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7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5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5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9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2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://cran.r-project.org/web/packages/foreign/index.html" TargetMode="External"/><Relationship Id="rId4" Type="http://schemas.openxmlformats.org/officeDocument/2006/relationships/hyperlink" Target="http://cran.r-project.org/web/packages/Hmisc/index.html" TargetMode="External"/><Relationship Id="rId5" Type="http://schemas.openxmlformats.org/officeDocument/2006/relationships/hyperlink" Target="http://www.statmethods.net/interface/packages.html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://www.statmethods.net/input/importingdata.html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://cran.r-project.org/web/packages/foreign/index.html" TargetMode="External"/><Relationship Id="rId4" Type="http://schemas.openxmlformats.org/officeDocument/2006/relationships/hyperlink" Target="http://cran.r-project.org/web/packages/xlsReadWrite/index.html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://cran.r-project.org/web/packages/Hmisc/index.html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://www.statmethods.net/input/datatypes.html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5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type="ctrTitle"/>
          </p:nvPr>
        </p:nvSpPr>
        <p:spPr>
          <a:xfrm>
            <a:off x="199937" y="413107"/>
            <a:ext cx="8203575" cy="146621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Data Analytics &amp; Visualization</a:t>
            </a:r>
            <a:endParaRPr/>
          </a:p>
        </p:txBody>
      </p:sp>
      <p:sp>
        <p:nvSpPr>
          <p:cNvPr id="73" name="Google Shape;73;p1"/>
          <p:cNvSpPr txBox="1"/>
          <p:nvPr>
            <p:ph idx="1" type="subTitle"/>
          </p:nvPr>
        </p:nvSpPr>
        <p:spPr>
          <a:xfrm>
            <a:off x="204399" y="2571750"/>
            <a:ext cx="8188953" cy="1085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3635"/>
              </a:buClr>
              <a:buSzPts val="2800"/>
              <a:buNone/>
            </a:pPr>
            <a:r>
              <a:rPr b="1" lang="en-US">
                <a:solidFill>
                  <a:srgbClr val="003635"/>
                </a:solidFill>
              </a:rPr>
              <a:t>T.E.   AI and DS -  Jan 2023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rgbClr val="003635"/>
              </a:buClr>
              <a:buSzPts val="2800"/>
              <a:buNone/>
            </a:pPr>
            <a:r>
              <a:rPr b="1" lang="en-US">
                <a:solidFill>
                  <a:srgbClr val="003635"/>
                </a:solidFill>
              </a:rPr>
              <a:t>Dr. M. Vijayalakshmi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942" y="157455"/>
            <a:ext cx="5596777" cy="488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00"/>
          <p:cNvSpPr txBox="1"/>
          <p:nvPr>
            <p:ph type="title"/>
          </p:nvPr>
        </p:nvSpPr>
        <p:spPr>
          <a:xfrm>
            <a:off x="752020" y="57150"/>
            <a:ext cx="6286500" cy="85725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lang="en-US"/>
              <a:t>Dirty Data</a:t>
            </a:r>
            <a:br>
              <a:rPr lang="en-US"/>
            </a:br>
            <a:r>
              <a:rPr lang="en-US" sz="2550"/>
              <a:t>Age Distribution of bank account holders</a:t>
            </a:r>
            <a:endParaRPr/>
          </a:p>
        </p:txBody>
      </p:sp>
      <p:pic>
        <p:nvPicPr>
          <p:cNvPr id="656" name="Google Shape;656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218" y="1271270"/>
            <a:ext cx="6067222" cy="3432253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100"/>
          <p:cNvSpPr txBox="1"/>
          <p:nvPr/>
        </p:nvSpPr>
        <p:spPr>
          <a:xfrm>
            <a:off x="5397045" y="2286000"/>
            <a:ext cx="1641475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wrong here?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1"/>
          <p:cNvSpPr txBox="1"/>
          <p:nvPr>
            <p:ph type="title"/>
          </p:nvPr>
        </p:nvSpPr>
        <p:spPr>
          <a:xfrm>
            <a:off x="233680" y="285750"/>
            <a:ext cx="662432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Dirty Data -   Age </a:t>
            </a:r>
            <a:r>
              <a:rPr lang="en-US" sz="2700"/>
              <a:t>of Mortgage</a:t>
            </a:r>
            <a:endParaRPr/>
          </a:p>
        </p:txBody>
      </p:sp>
      <p:pic>
        <p:nvPicPr>
          <p:cNvPr id="664" name="Google Shape;664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8090" y="1329134"/>
            <a:ext cx="6107430" cy="3605561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101"/>
          <p:cNvSpPr txBox="1"/>
          <p:nvPr/>
        </p:nvSpPr>
        <p:spPr>
          <a:xfrm>
            <a:off x="3943351" y="2228850"/>
            <a:ext cx="1641475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wrong here?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2"/>
          <p:cNvSpPr txBox="1"/>
          <p:nvPr>
            <p:ph type="title"/>
          </p:nvPr>
        </p:nvSpPr>
        <p:spPr>
          <a:xfrm>
            <a:off x="1600200" y="160735"/>
            <a:ext cx="6400800" cy="109656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Visualizing a Single Variable</a:t>
            </a:r>
            <a:br>
              <a:rPr lang="en-US"/>
            </a:br>
            <a:r>
              <a:rPr lang="en-US" sz="2700"/>
              <a:t>Example Visualization Functions</a:t>
            </a:r>
            <a:endParaRPr/>
          </a:p>
        </p:txBody>
      </p:sp>
      <p:pic>
        <p:nvPicPr>
          <p:cNvPr id="672" name="Google Shape;672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2471" y="1657350"/>
            <a:ext cx="6266021" cy="3186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3"/>
          <p:cNvSpPr txBox="1"/>
          <p:nvPr>
            <p:ph type="title"/>
          </p:nvPr>
        </p:nvSpPr>
        <p:spPr>
          <a:xfrm>
            <a:off x="1600200" y="160735"/>
            <a:ext cx="6400800" cy="109656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Visualizing a Single Variable</a:t>
            </a:r>
            <a:br>
              <a:rPr lang="en-US"/>
            </a:br>
            <a:r>
              <a:rPr lang="en-US" sz="2700"/>
              <a:t>Dotchart – MPG of Car Models</a:t>
            </a:r>
            <a:endParaRPr/>
          </a:p>
        </p:txBody>
      </p:sp>
      <p:pic>
        <p:nvPicPr>
          <p:cNvPr id="679" name="Google Shape;679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1325164"/>
            <a:ext cx="6616210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04"/>
          <p:cNvSpPr txBox="1"/>
          <p:nvPr>
            <p:ph type="title"/>
          </p:nvPr>
        </p:nvSpPr>
        <p:spPr>
          <a:xfrm>
            <a:off x="1600200" y="160735"/>
            <a:ext cx="6400800" cy="109656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Visualizing a Single Variable</a:t>
            </a:r>
            <a:br>
              <a:rPr lang="en-US"/>
            </a:br>
            <a:r>
              <a:rPr lang="en-US" sz="2400"/>
              <a:t>Barplot – Distribution of Car Cylinder Counts</a:t>
            </a:r>
            <a:endParaRPr/>
          </a:p>
        </p:txBody>
      </p:sp>
      <p:pic>
        <p:nvPicPr>
          <p:cNvPr id="686" name="Google Shape;686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5350" y="1401364"/>
            <a:ext cx="4220474" cy="358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5"/>
          <p:cNvSpPr txBox="1"/>
          <p:nvPr>
            <p:ph type="title"/>
          </p:nvPr>
        </p:nvSpPr>
        <p:spPr>
          <a:xfrm>
            <a:off x="1600200" y="160735"/>
            <a:ext cx="6400800" cy="109656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Visualizing a Single Variable</a:t>
            </a:r>
            <a:br>
              <a:rPr lang="en-US"/>
            </a:br>
            <a:r>
              <a:rPr lang="en-US" sz="2700"/>
              <a:t>Histogram – Income</a:t>
            </a:r>
            <a:endParaRPr/>
          </a:p>
        </p:txBody>
      </p:sp>
      <p:pic>
        <p:nvPicPr>
          <p:cNvPr id="693" name="Google Shape;693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8480" y="1420313"/>
            <a:ext cx="5143500" cy="3636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06"/>
          <p:cNvSpPr txBox="1"/>
          <p:nvPr>
            <p:ph type="title"/>
          </p:nvPr>
        </p:nvSpPr>
        <p:spPr>
          <a:xfrm>
            <a:off x="1600200" y="160735"/>
            <a:ext cx="6400800" cy="109656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Visualizing a Single Variable</a:t>
            </a:r>
            <a:br>
              <a:rPr lang="en-US"/>
            </a:br>
            <a:r>
              <a:rPr lang="en-US" sz="2700"/>
              <a:t>Density – Income (log10 scale)</a:t>
            </a:r>
            <a:endParaRPr/>
          </a:p>
        </p:txBody>
      </p:sp>
      <p:pic>
        <p:nvPicPr>
          <p:cNvPr id="700" name="Google Shape;700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4617" y="1485900"/>
            <a:ext cx="4557251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07"/>
          <p:cNvSpPr txBox="1"/>
          <p:nvPr>
            <p:ph idx="1" type="body"/>
          </p:nvPr>
        </p:nvSpPr>
        <p:spPr>
          <a:xfrm>
            <a:off x="1600200" y="1885950"/>
            <a:ext cx="6398735" cy="280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In this case, the log density plot emphasizes the log nature of the distribution</a:t>
            </a:r>
            <a:endParaRPr sz="1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The rug() function at the bottom creates a one-dimensional density plot to emphasize the distribution</a:t>
            </a:r>
            <a:endParaRPr/>
          </a:p>
        </p:txBody>
      </p:sp>
      <p:sp>
        <p:nvSpPr>
          <p:cNvPr id="707" name="Google Shape;707;p107"/>
          <p:cNvSpPr txBox="1"/>
          <p:nvPr>
            <p:ph type="title"/>
          </p:nvPr>
        </p:nvSpPr>
        <p:spPr>
          <a:xfrm>
            <a:off x="1600200" y="221695"/>
            <a:ext cx="6400800" cy="109656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Visualizing a Single Variable</a:t>
            </a:r>
            <a:br>
              <a:rPr lang="en-US"/>
            </a:br>
            <a:r>
              <a:rPr lang="en-US" sz="2700"/>
              <a:t>Density – Income (log10 scale)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08"/>
          <p:cNvSpPr txBox="1"/>
          <p:nvPr>
            <p:ph type="title"/>
          </p:nvPr>
        </p:nvSpPr>
        <p:spPr>
          <a:xfrm>
            <a:off x="1600200" y="160735"/>
            <a:ext cx="6400800" cy="109656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Visualizing a Single Variable</a:t>
            </a:r>
            <a:br>
              <a:rPr lang="en-US"/>
            </a:br>
            <a:r>
              <a:rPr lang="en-US" sz="2400"/>
              <a:t>Density plots – Diamond prices, log of same</a:t>
            </a:r>
            <a:endParaRPr/>
          </a:p>
        </p:txBody>
      </p:sp>
      <p:pic>
        <p:nvPicPr>
          <p:cNvPr id="714" name="Google Shape;714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860" y="1512598"/>
            <a:ext cx="6833438" cy="3630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09"/>
          <p:cNvSpPr txBox="1"/>
          <p:nvPr>
            <p:ph type="title"/>
          </p:nvPr>
        </p:nvSpPr>
        <p:spPr>
          <a:xfrm>
            <a:off x="1600200" y="160735"/>
            <a:ext cx="6400800" cy="109656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Calibri"/>
              <a:buNone/>
            </a:pPr>
            <a:r>
              <a:rPr lang="en-US" sz="3000"/>
              <a:t>Examining Multiple Variables</a:t>
            </a:r>
            <a:br>
              <a:rPr lang="en-US" sz="3000"/>
            </a:br>
            <a:r>
              <a:rPr lang="en-US" sz="2400"/>
              <a:t>Examining two variables with regression</a:t>
            </a:r>
            <a:endParaRPr/>
          </a:p>
        </p:txBody>
      </p:sp>
      <p:pic>
        <p:nvPicPr>
          <p:cNvPr id="721" name="Google Shape;721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7630" y="1410890"/>
            <a:ext cx="5931864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109"/>
          <p:cNvSpPr txBox="1"/>
          <p:nvPr/>
        </p:nvSpPr>
        <p:spPr>
          <a:xfrm>
            <a:off x="4171950" y="2000251"/>
            <a:ext cx="2123082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line = linear regression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 line = </a:t>
            </a:r>
            <a:r>
              <a:rPr lang="en-US" sz="13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LOESS curve fit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09"/>
          <p:cNvSpPr txBox="1"/>
          <p:nvPr/>
        </p:nvSpPr>
        <p:spPr>
          <a:xfrm>
            <a:off x="4584981" y="4889584"/>
            <a:ext cx="260008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651" y="1"/>
            <a:ext cx="6069139" cy="5138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10"/>
          <p:cNvSpPr txBox="1"/>
          <p:nvPr>
            <p:ph type="title"/>
          </p:nvPr>
        </p:nvSpPr>
        <p:spPr>
          <a:xfrm>
            <a:off x="1428750" y="242015"/>
            <a:ext cx="6400800" cy="109656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Calibri"/>
              <a:buNone/>
            </a:pPr>
            <a:r>
              <a:rPr lang="en-US" sz="3000"/>
              <a:t>Examining Multiple Variables</a:t>
            </a:r>
            <a:br>
              <a:rPr lang="en-US"/>
            </a:br>
            <a:r>
              <a:rPr lang="en-US" sz="2100"/>
              <a:t>Dotchart: MPG of car models grouped by cylinder</a:t>
            </a:r>
            <a:endParaRPr/>
          </a:p>
        </p:txBody>
      </p:sp>
      <p:pic>
        <p:nvPicPr>
          <p:cNvPr id="730" name="Google Shape;730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1464469"/>
            <a:ext cx="5600700" cy="367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1"/>
          <p:cNvSpPr txBox="1"/>
          <p:nvPr>
            <p:ph type="title"/>
          </p:nvPr>
        </p:nvSpPr>
        <p:spPr>
          <a:xfrm>
            <a:off x="1600200" y="160735"/>
            <a:ext cx="6400800" cy="109656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Calibri"/>
              <a:buNone/>
            </a:pPr>
            <a:r>
              <a:rPr lang="en-US" sz="3000"/>
              <a:t>Examining Multiple Variables</a:t>
            </a:r>
            <a:br>
              <a:rPr lang="en-US"/>
            </a:br>
            <a:r>
              <a:rPr lang="en-US" sz="2400"/>
              <a:t>Barplot: visualize multiple variables</a:t>
            </a:r>
            <a:endParaRPr/>
          </a:p>
        </p:txBody>
      </p:sp>
      <p:pic>
        <p:nvPicPr>
          <p:cNvPr id="737" name="Google Shape;737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543050"/>
            <a:ext cx="6424097" cy="3436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12"/>
          <p:cNvSpPr txBox="1"/>
          <p:nvPr>
            <p:ph type="title"/>
          </p:nvPr>
        </p:nvSpPr>
        <p:spPr>
          <a:xfrm>
            <a:off x="1600200" y="160735"/>
            <a:ext cx="6400800" cy="109656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Calibri"/>
              <a:buNone/>
            </a:pPr>
            <a:r>
              <a:rPr lang="en-US" sz="3000"/>
              <a:t>Examining Multiple Variables</a:t>
            </a:r>
            <a:br>
              <a:rPr lang="en-US"/>
            </a:br>
            <a:r>
              <a:rPr lang="en-US" sz="2250"/>
              <a:t>Box-and-whisker plot: income versus region</a:t>
            </a:r>
            <a:endParaRPr/>
          </a:p>
        </p:txBody>
      </p:sp>
      <p:pic>
        <p:nvPicPr>
          <p:cNvPr id="744" name="Google Shape;744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00" y="1428750"/>
            <a:ext cx="4857750" cy="3725878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12"/>
          <p:cNvSpPr txBox="1"/>
          <p:nvPr/>
        </p:nvSpPr>
        <p:spPr>
          <a:xfrm>
            <a:off x="3829050" y="4057650"/>
            <a:ext cx="2470805" cy="71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Box contains central 50% of data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 inside box is median value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Shows data quartiles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3"/>
          <p:cNvSpPr txBox="1"/>
          <p:nvPr>
            <p:ph type="title"/>
          </p:nvPr>
        </p:nvSpPr>
        <p:spPr>
          <a:xfrm>
            <a:off x="1600200" y="160735"/>
            <a:ext cx="6400800" cy="109656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Calibri"/>
              <a:buNone/>
            </a:pPr>
            <a:r>
              <a:rPr lang="en-US" sz="3000"/>
              <a:t>Examining Multiple Variables</a:t>
            </a:r>
            <a:br>
              <a:rPr lang="en-US"/>
            </a:br>
            <a:r>
              <a:rPr lang="en-US" sz="2100"/>
              <a:t>Scatterplot (a) &amp; Hexbinplot – income vs education</a:t>
            </a:r>
            <a:endParaRPr/>
          </a:p>
        </p:txBody>
      </p:sp>
      <p:pic>
        <p:nvPicPr>
          <p:cNvPr id="752" name="Google Shape;752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212" y="2010965"/>
            <a:ext cx="7822628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113"/>
          <p:cNvSpPr txBox="1"/>
          <p:nvPr/>
        </p:nvSpPr>
        <p:spPr>
          <a:xfrm>
            <a:off x="1600200" y="1257300"/>
            <a:ext cx="61620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hexbinplot combines the ideas of scatterplot and histogram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high volume data hexbinplot may be better than scatterplot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14"/>
          <p:cNvSpPr txBox="1"/>
          <p:nvPr>
            <p:ph type="title"/>
          </p:nvPr>
        </p:nvSpPr>
        <p:spPr>
          <a:xfrm>
            <a:off x="1600200" y="160735"/>
            <a:ext cx="6400800" cy="109656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Calibri"/>
              <a:buNone/>
            </a:pPr>
            <a:r>
              <a:rPr lang="en-US" sz="3000"/>
              <a:t>Examining Multiple Variables</a:t>
            </a:r>
            <a:br>
              <a:rPr lang="en-US"/>
            </a:br>
            <a:r>
              <a:rPr lang="en-US" sz="2400"/>
              <a:t>Variable over time – airline passenger counts</a:t>
            </a:r>
            <a:endParaRPr/>
          </a:p>
        </p:txBody>
      </p:sp>
      <p:pic>
        <p:nvPicPr>
          <p:cNvPr id="760" name="Google Shape;760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1650" y="1485900"/>
            <a:ext cx="5045413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5"/>
          <p:cNvSpPr txBox="1"/>
          <p:nvPr>
            <p:ph type="title"/>
          </p:nvPr>
        </p:nvSpPr>
        <p:spPr>
          <a:xfrm>
            <a:off x="1600200" y="160735"/>
            <a:ext cx="6115050" cy="109656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Calibri"/>
              <a:buNone/>
            </a:pPr>
            <a:r>
              <a:rPr lang="en-US" sz="3000"/>
              <a:t>Examining Multiple Variables</a:t>
            </a:r>
            <a:br>
              <a:rPr lang="en-US"/>
            </a:br>
            <a:r>
              <a:rPr lang="en-US" sz="2700"/>
              <a:t>Matrix of Scatterplots</a:t>
            </a:r>
            <a:endParaRPr/>
          </a:p>
        </p:txBody>
      </p:sp>
      <p:pic>
        <p:nvPicPr>
          <p:cNvPr id="767" name="Google Shape;767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1257300"/>
            <a:ext cx="5429250" cy="371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6"/>
          <p:cNvSpPr txBox="1"/>
          <p:nvPr>
            <p:ph idx="1" type="body"/>
          </p:nvPr>
        </p:nvSpPr>
        <p:spPr>
          <a:xfrm>
            <a:off x="1372632" y="1334770"/>
            <a:ext cx="6398735" cy="3257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Data visualization for data exploration is different from presenting results to stakeholders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Data scientists prefer graphs that are technical in nature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/>
              <a:t>Nontechnical stakeholders prefer simple, clear graphics that focus on the message rather than the data</a:t>
            </a:r>
            <a:endParaRPr/>
          </a:p>
        </p:txBody>
      </p:sp>
      <p:sp>
        <p:nvSpPr>
          <p:cNvPr id="774" name="Google Shape;774;p116"/>
          <p:cNvSpPr txBox="1"/>
          <p:nvPr>
            <p:ph type="title"/>
          </p:nvPr>
        </p:nvSpPr>
        <p:spPr>
          <a:xfrm>
            <a:off x="1600200" y="160735"/>
            <a:ext cx="6400800" cy="98226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Exploration vs Presentation</a:t>
            </a:r>
            <a:endParaRPr sz="24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17"/>
          <p:cNvSpPr txBox="1"/>
          <p:nvPr>
            <p:ph type="title"/>
          </p:nvPr>
        </p:nvSpPr>
        <p:spPr>
          <a:xfrm>
            <a:off x="1188720" y="160735"/>
            <a:ext cx="6812280" cy="109656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Exploration vs Presentation</a:t>
            </a:r>
            <a:br>
              <a:rPr lang="en-US"/>
            </a:br>
            <a:r>
              <a:rPr lang="en-US" sz="2400"/>
              <a:t>Density plots better for data scientists</a:t>
            </a:r>
            <a:endParaRPr/>
          </a:p>
        </p:txBody>
      </p:sp>
      <p:pic>
        <p:nvPicPr>
          <p:cNvPr id="781" name="Google Shape;781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0" y="1463682"/>
            <a:ext cx="6000750" cy="3679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8"/>
          <p:cNvSpPr txBox="1"/>
          <p:nvPr>
            <p:ph type="title"/>
          </p:nvPr>
        </p:nvSpPr>
        <p:spPr>
          <a:xfrm>
            <a:off x="1046480" y="160735"/>
            <a:ext cx="6954520" cy="109656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Exploration vs Presentation</a:t>
            </a:r>
            <a:br>
              <a:rPr lang="en-US"/>
            </a:br>
            <a:r>
              <a:rPr lang="en-US" sz="2400"/>
              <a:t>Histograms better to show stakeholders</a:t>
            </a:r>
            <a:endParaRPr/>
          </a:p>
        </p:txBody>
      </p:sp>
      <p:pic>
        <p:nvPicPr>
          <p:cNvPr id="788" name="Google Shape;788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528762"/>
            <a:ext cx="6338171" cy="3614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440" y="284512"/>
            <a:ext cx="8624780" cy="4594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090" y="224253"/>
            <a:ext cx="8563820" cy="469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610" y="224253"/>
            <a:ext cx="8624780" cy="469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610" y="234528"/>
            <a:ext cx="8624780" cy="4693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090" y="274352"/>
            <a:ext cx="8563820" cy="4594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" y="231410"/>
            <a:ext cx="8787340" cy="468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741" y="245126"/>
            <a:ext cx="8442517" cy="465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970" y="314960"/>
            <a:ext cx="8706060" cy="465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"/>
          <p:cNvSpPr txBox="1"/>
          <p:nvPr>
            <p:ph type="title"/>
          </p:nvPr>
        </p:nvSpPr>
        <p:spPr>
          <a:xfrm>
            <a:off x="148590" y="151637"/>
            <a:ext cx="884682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/>
              <a:t>Module 5   Data analytics and visualization with R </a:t>
            </a:r>
            <a:endParaRPr/>
          </a:p>
        </p:txBody>
      </p:sp>
      <p:sp>
        <p:nvSpPr>
          <p:cNvPr id="79" name="Google Shape;79;p2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Introduction to R: Data Import and Export, Attribute and Data type, Descriptive statistics.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Exploratory Data Analysis: Visualization before analysis, DirtyData, visualizing single variable, examining Multiple variable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Data Exploration versus presentation  </a:t>
            </a:r>
            <a:endParaRPr/>
          </a:p>
        </p:txBody>
      </p:sp>
      <p:pic>
        <p:nvPicPr>
          <p:cNvPr descr="page2image14965664" id="80" name="Google Shape;8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7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810" y="346288"/>
            <a:ext cx="8726380" cy="431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090" y="93826"/>
            <a:ext cx="8817820" cy="495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210" y="267195"/>
            <a:ext cx="8675580" cy="4609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410" y="149094"/>
            <a:ext cx="8777180" cy="4676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560" y="153248"/>
            <a:ext cx="8778240" cy="463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10" y="189735"/>
            <a:ext cx="8827980" cy="4594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090" y="204048"/>
            <a:ext cx="8563820" cy="4611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128" y="124340"/>
            <a:ext cx="8024711" cy="4884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747" y="220825"/>
            <a:ext cx="7772506" cy="47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380" y="215745"/>
            <a:ext cx="8345066" cy="4712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930" y="0"/>
            <a:ext cx="8838140" cy="494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798" y="632672"/>
            <a:ext cx="8588404" cy="3695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314" y="214711"/>
            <a:ext cx="8717231" cy="485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839" y="205585"/>
            <a:ext cx="8402322" cy="4732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525" y="363065"/>
            <a:ext cx="8430950" cy="4417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440" y="119900"/>
            <a:ext cx="8620176" cy="492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641" y="213361"/>
            <a:ext cx="8602718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680" y="182880"/>
            <a:ext cx="8550111" cy="4617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0" y="193888"/>
            <a:ext cx="8402320" cy="4652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966" y="443735"/>
            <a:ext cx="7887018" cy="390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627" y="214710"/>
            <a:ext cx="8702917" cy="4151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090" y="182912"/>
            <a:ext cx="8817820" cy="4594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627" y="415107"/>
            <a:ext cx="8473892" cy="38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627" y="214711"/>
            <a:ext cx="8702917" cy="4594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74" y="229024"/>
            <a:ext cx="8860371" cy="3893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144992"/>
            <a:ext cx="8493759" cy="4884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627" y="229024"/>
            <a:ext cx="8588404" cy="469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3" y="458048"/>
            <a:ext cx="9132337" cy="446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627" y="114512"/>
            <a:ext cx="8130356" cy="3778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3" y="229024"/>
            <a:ext cx="8931941" cy="4236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3" y="229024"/>
            <a:ext cx="8817429" cy="4809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628" y="229025"/>
            <a:ext cx="8574090" cy="4652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627" y="214711"/>
            <a:ext cx="7328772" cy="4709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60" y="132928"/>
            <a:ext cx="8747760" cy="4845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627" y="343536"/>
            <a:ext cx="8588404" cy="4482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426" y="350944"/>
            <a:ext cx="8081413" cy="4617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310" y="166997"/>
            <a:ext cx="8359380" cy="4809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590" y="355600"/>
            <a:ext cx="7786820" cy="4629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003" y="109740"/>
            <a:ext cx="7443284" cy="492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560" y="291244"/>
            <a:ext cx="8073826" cy="4595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" y="143590"/>
            <a:ext cx="8707120" cy="4834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314" y="214711"/>
            <a:ext cx="8717231" cy="4709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275670"/>
            <a:ext cx="8087360" cy="4753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643" y="229641"/>
            <a:ext cx="8503477" cy="492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159839"/>
            <a:ext cx="8036560" cy="482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560" y="121920"/>
            <a:ext cx="8818880" cy="479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610" y="166160"/>
            <a:ext cx="8681190" cy="47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311" y="145310"/>
            <a:ext cx="8817377" cy="485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4"/>
          <p:cNvSpPr txBox="1"/>
          <p:nvPr>
            <p:ph type="title"/>
          </p:nvPr>
        </p:nvSpPr>
        <p:spPr>
          <a:xfrm>
            <a:off x="384810" y="142875"/>
            <a:ext cx="5844779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Data Import and Export</a:t>
            </a:r>
            <a:endParaRPr/>
          </a:p>
        </p:txBody>
      </p:sp>
      <p:sp>
        <p:nvSpPr>
          <p:cNvPr id="398" name="Google Shape;398;p64"/>
          <p:cNvSpPr txBox="1"/>
          <p:nvPr>
            <p:ph idx="1" type="body"/>
          </p:nvPr>
        </p:nvSpPr>
        <p:spPr>
          <a:xfrm>
            <a:off x="457200" y="1235393"/>
            <a:ext cx="5829300" cy="3531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2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Data Types</a:t>
            </a:r>
            <a:endParaRPr/>
          </a:p>
          <a:p>
            <a:pPr indent="-228600" lvl="2" marL="9144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Importing Data</a:t>
            </a:r>
            <a:endParaRPr/>
          </a:p>
          <a:p>
            <a:pPr indent="-228600" lvl="2" marL="9144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Keyboard Input</a:t>
            </a:r>
            <a:endParaRPr/>
          </a:p>
          <a:p>
            <a:pPr indent="-228600" lvl="2" marL="9144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Database Input</a:t>
            </a:r>
            <a:endParaRPr/>
          </a:p>
          <a:p>
            <a:pPr indent="-228600" lvl="2" marL="9144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Exporting Data</a:t>
            </a:r>
            <a:endParaRPr/>
          </a:p>
          <a:p>
            <a:pPr indent="-228600" lvl="2" marL="9144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Viewing Data</a:t>
            </a:r>
            <a:endParaRPr/>
          </a:p>
          <a:p>
            <a:pPr indent="-228600" lvl="2" marL="9144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Variable Labels</a:t>
            </a:r>
            <a:endParaRPr/>
          </a:p>
          <a:p>
            <a:pPr indent="-228600" lvl="2" marL="9144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Value Labels</a:t>
            </a:r>
            <a:endParaRPr/>
          </a:p>
          <a:p>
            <a:pPr indent="-228600" lvl="2" marL="9144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Missing Data</a:t>
            </a:r>
            <a:endParaRPr/>
          </a:p>
          <a:p>
            <a:pPr indent="-228600" lvl="2" marL="9144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Date Values</a:t>
            </a:r>
            <a:endParaRPr/>
          </a:p>
          <a:p>
            <a:pPr indent="-228600" lvl="2" marL="9144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5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Calibri"/>
              <a:buNone/>
            </a:pPr>
            <a:r>
              <a:rPr lang="en-US" sz="3000"/>
              <a:t>Data Types</a:t>
            </a:r>
            <a:r>
              <a:rPr lang="en-US" sz="4050"/>
              <a:t> </a:t>
            </a:r>
            <a:endParaRPr/>
          </a:p>
        </p:txBody>
      </p:sp>
      <p:sp>
        <p:nvSpPr>
          <p:cNvPr id="405" name="Google Shape;405;p65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2" marL="9144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r>
              <a:rPr b="1" lang="en-US"/>
              <a:t>R</a:t>
            </a:r>
            <a:r>
              <a:rPr lang="en-US"/>
              <a:t> has a wide variety of data types including scalars, vectors (numerical, character, logical), matrices, dataframes, and lists.</a:t>
            </a:r>
            <a:endParaRPr b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6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Vectors </a:t>
            </a:r>
            <a:endParaRPr/>
          </a:p>
        </p:txBody>
      </p:sp>
      <p:sp>
        <p:nvSpPr>
          <p:cNvPr id="412" name="Google Shape;412;p66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a &lt;- c(1,2,5.3,6,-2,4) # numeric vector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b &lt;- c("one","two","three") # character vector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c &lt;- c(TRUE,TRUE,TRUE,FALSE,TRUE,FALSE)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#logical vector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Refer to elements of a vector using subscripts.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a[c(2,4)] # 2nd and 4th elements of vector</a:t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7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Matrices </a:t>
            </a:r>
            <a:endParaRPr/>
          </a:p>
        </p:txBody>
      </p:sp>
      <p:sp>
        <p:nvSpPr>
          <p:cNvPr id="419" name="Google Shape;419;p67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All columns in a matrix must have the same mode(numeric, character, etc.) and the same length.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The general format is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mymatrix &lt;- matrix(vector, nrow=r, ncol=c, byrow=FALSE,dimnames=list(char_vector_rownames, char_vector_colnames))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byrow=TRUE indicates that the matrix should be filled by rows. byrow=FALSE indicates that the matrix should be filled by columns (the default). dimnames provides optional labels for the columns and rows. 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8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Matrices </a:t>
            </a:r>
            <a:endParaRPr/>
          </a:p>
        </p:txBody>
      </p:sp>
      <p:sp>
        <p:nvSpPr>
          <p:cNvPr id="426" name="Google Shape;426;p68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# generates 5 x 4 numeric matrix </a:t>
            </a:r>
            <a:br>
              <a:rPr lang="en-US"/>
            </a:br>
            <a:r>
              <a:rPr lang="en-US"/>
              <a:t>y&lt;-matrix(1:20, nrow=5,ncol=4)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# another example</a:t>
            </a:r>
            <a:br>
              <a:rPr lang="en-US"/>
            </a:br>
            <a:r>
              <a:rPr lang="en-US"/>
              <a:t>cells &lt;- c(1,26,24,68)</a:t>
            </a:r>
            <a:br>
              <a:rPr lang="en-US"/>
            </a:br>
            <a:r>
              <a:rPr lang="en-US"/>
              <a:t>rnames &lt;- c("R1", "R2")</a:t>
            </a:r>
            <a:br>
              <a:rPr lang="en-US"/>
            </a:br>
            <a:r>
              <a:rPr lang="en-US"/>
              <a:t>cnames &lt;- c("C1", "C2") </a:t>
            </a:r>
            <a:br>
              <a:rPr lang="en-US"/>
            </a:br>
            <a:r>
              <a:rPr lang="en-US"/>
              <a:t>mymatrix &lt;- matrix(cells, nrow=2, ncol=2, byrow=TRUE, dimnames=list(rnames, cnames)) 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#Identify rows, columns or elements using subscripts. 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x[,4] # 4th column of matrix</a:t>
            </a:r>
            <a:br>
              <a:rPr lang="en-US"/>
            </a:br>
            <a:r>
              <a:rPr lang="en-US"/>
              <a:t>x[3,] # 3rd row of matrix </a:t>
            </a:r>
            <a:br>
              <a:rPr lang="en-US"/>
            </a:br>
            <a:r>
              <a:rPr lang="en-US"/>
              <a:t>x[2:4,1:3] # rows 2,3,4 of columns 1,2,3 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9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Arrays</a:t>
            </a:r>
            <a:endParaRPr/>
          </a:p>
        </p:txBody>
      </p:sp>
      <p:sp>
        <p:nvSpPr>
          <p:cNvPr id="433" name="Google Shape;433;p69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Arrays are similar to matrices but can have more than two dimensions. See help(array) for details.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255" y="52486"/>
            <a:ext cx="8607490" cy="4747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0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Data frames</a:t>
            </a:r>
            <a:endParaRPr/>
          </a:p>
        </p:txBody>
      </p:sp>
      <p:sp>
        <p:nvSpPr>
          <p:cNvPr id="440" name="Google Shape;440;p70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A data frame is more general than a matrix, in that different columns can have different modes (numeric, character, factor, etc.).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d &lt;- c(1,2,3,4)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e &lt;- c("red", "white", "red", NA)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f &lt;- c(TRUE,TRUE,TRUE,FALSE)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mydata &lt;- data.frame(d,e,f)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names(mydata) &lt;- c("ID","Color","Passed") #variable names 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1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Data frames</a:t>
            </a:r>
            <a:endParaRPr/>
          </a:p>
        </p:txBody>
      </p:sp>
      <p:sp>
        <p:nvSpPr>
          <p:cNvPr id="447" name="Google Shape;447;p71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There are a variety of ways to identify the elements of a dataframe 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myframe[3:5] # columns 3,4,5 of dataframe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myframe[c("ID","Age")] # columns ID and Age from dataframe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/>
              <a:t>myframe$X1 # variable x1 in the dataframe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2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Lists</a:t>
            </a:r>
            <a:endParaRPr/>
          </a:p>
        </p:txBody>
      </p:sp>
      <p:sp>
        <p:nvSpPr>
          <p:cNvPr id="454" name="Google Shape;454;p72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An ordered collection of objects (components). A list allows you to gather a variety of (possibly unrelated) objects under one name.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# example of a list with 4 components - </a:t>
            </a:r>
            <a:br>
              <a:rPr lang="en-US"/>
            </a:br>
            <a:r>
              <a:rPr lang="en-US"/>
              <a:t># a string, a numeric vector, a matrix, and a scaler </a:t>
            </a:r>
            <a:br>
              <a:rPr lang="en-US"/>
            </a:br>
            <a:r>
              <a:rPr lang="en-US"/>
              <a:t>w &lt;- list(name="Fred", mynumbers=a, mymatrix=y, age=5.3)</a:t>
            </a:r>
            <a:br>
              <a:rPr lang="en-US"/>
            </a:br>
            <a:br>
              <a:rPr lang="en-US"/>
            </a:br>
            <a:r>
              <a:rPr lang="en-US"/>
              <a:t># example of a list containing two lists </a:t>
            </a:r>
            <a:br>
              <a:rPr lang="en-US"/>
            </a:br>
            <a:r>
              <a:rPr lang="en-US"/>
              <a:t>v &lt;- c(list1,list2) 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3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Lists</a:t>
            </a:r>
            <a:endParaRPr/>
          </a:p>
        </p:txBody>
      </p:sp>
      <p:sp>
        <p:nvSpPr>
          <p:cNvPr id="461" name="Google Shape;461;p73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Identify elements of a list using the [[]] convention.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mylist[[2]] # 2nd component of the list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4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Factors</a:t>
            </a:r>
            <a:endParaRPr/>
          </a:p>
        </p:txBody>
      </p:sp>
      <p:sp>
        <p:nvSpPr>
          <p:cNvPr id="468" name="Google Shape;468;p74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Tell R that a variable is nominal by making it a factor. The factor stores the nominal values as a vector of integers in the range [ 1... k ] (where k is the number of unique values in the nominal variable), and an internal vector of character strings (the original values) mapped to these integers. 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# variable gender with 20 "male" entries and 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# 30 "female" entries </a:t>
            </a:r>
            <a:br>
              <a:rPr lang="en-US"/>
            </a:br>
            <a:r>
              <a:rPr lang="en-US"/>
              <a:t>gender &lt;- c(rep("male",20), rep("female", 30)) </a:t>
            </a:r>
            <a:br>
              <a:rPr lang="en-US"/>
            </a:br>
            <a:r>
              <a:rPr lang="en-US"/>
              <a:t>gender &lt;- factor(gender) 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# stores gender as 20 1s and 30 2s and associates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# 1=female, 2=male internally (alphabetically)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# R now treats gender as a nominal variable </a:t>
            </a:r>
            <a:br>
              <a:rPr lang="en-US"/>
            </a:br>
            <a:r>
              <a:rPr lang="en-US"/>
              <a:t>summary(gender) 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5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Useful Functions</a:t>
            </a:r>
            <a:endParaRPr/>
          </a:p>
        </p:txBody>
      </p:sp>
      <p:sp>
        <p:nvSpPr>
          <p:cNvPr id="475" name="Google Shape;475;p75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length(object) # number of elements or components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str(object)    # structure of an object 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class(object)  # class or type of an object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names(object)  # names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c(object,object,...)  # combine objects into a vector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cbind(object, object, ...) # combine objects as columns 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rbind(object, object, ...) # combine objects as rows 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ls()       # list current objects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rm(object) # delete an object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newobject &lt;- edit(object) # edit copy and save a newobject 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fix(object)               # edit in place 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6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Importing Data</a:t>
            </a:r>
            <a:endParaRPr/>
          </a:p>
        </p:txBody>
      </p:sp>
      <p:sp>
        <p:nvSpPr>
          <p:cNvPr id="482" name="Google Shape;482;p76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Importing data into R is fairly simple.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For Stata and Systat, use the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foreign</a:t>
            </a:r>
            <a:r>
              <a:rPr lang="en-US"/>
              <a:t> package.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 For SPSS and SAS  the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Hmisc</a:t>
            </a:r>
            <a:r>
              <a:rPr lang="en-US"/>
              <a:t> package for ease and functionality.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See the Quick-R section on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packages</a:t>
            </a:r>
            <a:r>
              <a:rPr lang="en-US"/>
              <a:t>, for information on obtaining and installing the these packages.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Example of importing data are provided below. 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7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From A Comma Delimited Text File</a:t>
            </a:r>
            <a:endParaRPr/>
          </a:p>
        </p:txBody>
      </p:sp>
      <p:sp>
        <p:nvSpPr>
          <p:cNvPr id="489" name="Google Shape;489;p77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# first row contains variable names, comma is separator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# assign the variable id to row names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# note the / instead of \ on mswindows systems </a:t>
            </a:r>
            <a:br>
              <a:rPr lang="en-US"/>
            </a:br>
            <a:br>
              <a:rPr lang="en-US"/>
            </a:br>
            <a:r>
              <a:rPr lang="en-US"/>
              <a:t>mydata &lt;- read.table("c:/mydata.csv", header=TRUE, sep=",", row.names="id")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8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From Excel</a:t>
            </a:r>
            <a:endParaRPr/>
          </a:p>
        </p:txBody>
      </p:sp>
      <p:sp>
        <p:nvSpPr>
          <p:cNvPr id="496" name="Google Shape;496;p78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The best way to read an Excel file is to export it to a comma delimited file and import it using the method above.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 On windows systems you can use the RODBC package to access Excel files. The first row should contain variable/column names. 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# first row contains variable names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# we will read in workSheet mysheet</a:t>
            </a:r>
            <a:br>
              <a:rPr lang="en-US"/>
            </a:br>
            <a:r>
              <a:rPr lang="en-US"/>
              <a:t>library(RODBC)</a:t>
            </a:r>
            <a:br>
              <a:rPr lang="en-US"/>
            </a:br>
            <a:r>
              <a:rPr lang="en-US"/>
              <a:t>channel &lt;- odbcConnectExcel("c:/myexel.xls")</a:t>
            </a:r>
            <a:br>
              <a:rPr lang="en-US"/>
            </a:br>
            <a:r>
              <a:rPr lang="en-US"/>
              <a:t>mydata &lt;- sqlFetch(channel, "mysheet")</a:t>
            </a:r>
            <a:br>
              <a:rPr lang="en-US"/>
            </a:br>
            <a:r>
              <a:rPr lang="en-US"/>
              <a:t>odbcClose(channel) 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9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From SAS</a:t>
            </a:r>
            <a:endParaRPr/>
          </a:p>
        </p:txBody>
      </p:sp>
      <p:sp>
        <p:nvSpPr>
          <p:cNvPr id="503" name="Google Shape;503;p79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# save SAS dataset in trasport format</a:t>
            </a:r>
            <a:br>
              <a:rPr lang="en-US"/>
            </a:br>
            <a:r>
              <a:rPr lang="en-US"/>
              <a:t>libname out xport 'c:/mydata.xpt';</a:t>
            </a:r>
            <a:br>
              <a:rPr lang="en-US"/>
            </a:br>
            <a:r>
              <a:rPr lang="en-US"/>
              <a:t>data out.mydata;</a:t>
            </a:r>
            <a:br>
              <a:rPr lang="en-US"/>
            </a:br>
            <a:r>
              <a:rPr lang="en-US"/>
              <a:t>set sasuser.mydata;</a:t>
            </a:r>
            <a:br>
              <a:rPr lang="en-US"/>
            </a:br>
            <a:r>
              <a:rPr lang="en-US"/>
              <a:t>run;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library(foreign)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  #bsl=read.xport(“mydata.xpt")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234528"/>
            <a:ext cx="8513020" cy="4581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0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Keyboard Input </a:t>
            </a:r>
            <a:endParaRPr/>
          </a:p>
        </p:txBody>
      </p:sp>
      <p:sp>
        <p:nvSpPr>
          <p:cNvPr id="510" name="Google Shape;510;p80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Usually you will obtain a dataframe by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importing</a:t>
            </a:r>
            <a:r>
              <a:rPr lang="en-US"/>
              <a:t> it from SAS, SPSS, Excel, Stata, a database, or an ASCII file. To create it interactively, you can do something like the following.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# create a dataframe from scratch </a:t>
            </a:r>
            <a:br>
              <a:rPr lang="en-US"/>
            </a:br>
            <a:r>
              <a:rPr lang="en-US"/>
              <a:t>age &lt;- c(25, 30, 56)</a:t>
            </a:r>
            <a:br>
              <a:rPr lang="en-US"/>
            </a:br>
            <a:r>
              <a:rPr lang="en-US"/>
              <a:t>gender &lt;- c("male", "female", "male")</a:t>
            </a:r>
            <a:br>
              <a:rPr lang="en-US"/>
            </a:br>
            <a:r>
              <a:rPr lang="en-US"/>
              <a:t>weight &lt;- c(160, 110, 220) </a:t>
            </a:r>
            <a:br>
              <a:rPr lang="en-US"/>
            </a:br>
            <a:r>
              <a:rPr lang="en-US"/>
              <a:t>mydata &lt;- data.frame(age,gender,weight) 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1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Keyboard Input </a:t>
            </a:r>
            <a:endParaRPr/>
          </a:p>
        </p:txBody>
      </p:sp>
      <p:sp>
        <p:nvSpPr>
          <p:cNvPr id="517" name="Google Shape;517;p81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You can also use R's built in spreadsheet to enter the data interactively, as in the following example.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# enter data using editor </a:t>
            </a:r>
            <a:br>
              <a:rPr lang="en-US"/>
            </a:br>
            <a:r>
              <a:rPr lang="en-US"/>
              <a:t>mydata &lt;- data.frame(age=numeric(0), gender=character(0), weight=numeric(0))</a:t>
            </a:r>
            <a:br>
              <a:rPr lang="en-US"/>
            </a:br>
            <a:r>
              <a:rPr lang="en-US"/>
              <a:t>mydata &lt;- edit(mydata)</a:t>
            </a:r>
            <a:br>
              <a:rPr lang="en-US"/>
            </a:br>
            <a:r>
              <a:rPr lang="en-US"/>
              <a:t># note that without the assignment in the line above, </a:t>
            </a:r>
            <a:br>
              <a:rPr lang="en-US"/>
            </a:br>
            <a:r>
              <a:rPr lang="en-US"/>
              <a:t># the edits are not saved! </a:t>
            </a:r>
            <a:br>
              <a:rPr lang="en-US"/>
            </a:b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2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Exporting Data </a:t>
            </a:r>
            <a:endParaRPr/>
          </a:p>
        </p:txBody>
      </p:sp>
      <p:sp>
        <p:nvSpPr>
          <p:cNvPr id="524" name="Google Shape;524;p82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There are numerous methods for exporting R objects into other formats .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For SPSS, SAS and Stata. you will need to load the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foreign</a:t>
            </a:r>
            <a:r>
              <a:rPr lang="en-US"/>
              <a:t> packages.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For Excel, you will need the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xlsReadWrite</a:t>
            </a:r>
            <a:r>
              <a:rPr lang="en-US"/>
              <a:t> package. </a:t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3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Exporting Data </a:t>
            </a:r>
            <a:endParaRPr/>
          </a:p>
        </p:txBody>
      </p:sp>
      <p:sp>
        <p:nvSpPr>
          <p:cNvPr id="531" name="Google Shape;531;p83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To A Tab Delimited Text File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write.table(mydata, "c:/mydata.txt", sep="\t")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To an Excel Spreadsheet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library(xlsReadWrite)</a:t>
            </a:r>
            <a:br>
              <a:rPr lang="en-US"/>
            </a:br>
            <a:r>
              <a:rPr lang="en-US"/>
              <a:t>write.xls(mydata, "c:/mydata.xls")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To SAS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library(foreign)</a:t>
            </a:r>
            <a:br>
              <a:rPr lang="en-US"/>
            </a:br>
            <a:r>
              <a:rPr lang="en-US"/>
              <a:t>write.foreign(mydata, "c:/mydata.txt", "c:/mydata.sas",   package="SAS") 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4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Viewing Data </a:t>
            </a:r>
            <a:endParaRPr/>
          </a:p>
        </p:txBody>
      </p:sp>
      <p:sp>
        <p:nvSpPr>
          <p:cNvPr id="538" name="Google Shape;538;p84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There are a number of functions for listing the contents of an object or dataset. 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# list objects in the working environment</a:t>
            </a:r>
            <a:br>
              <a:rPr lang="en-US"/>
            </a:br>
            <a:r>
              <a:rPr lang="en-US"/>
              <a:t>ls() 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# list the variables in mydata</a:t>
            </a:r>
            <a:br>
              <a:rPr lang="en-US"/>
            </a:br>
            <a:r>
              <a:rPr lang="en-US"/>
              <a:t>names(mydata)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# list the structure of mydata</a:t>
            </a:r>
            <a:br>
              <a:rPr lang="en-US"/>
            </a:br>
            <a:r>
              <a:rPr lang="en-US"/>
              <a:t>str(mydata) 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# list levels of factor v1 in mydata</a:t>
            </a:r>
            <a:br>
              <a:rPr lang="en-US"/>
            </a:br>
            <a:r>
              <a:rPr lang="en-US"/>
              <a:t>levels(mydata$v1)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# dimensions of an object</a:t>
            </a:r>
            <a:br>
              <a:rPr lang="en-US"/>
            </a:br>
            <a:r>
              <a:rPr lang="en-US"/>
              <a:t>dim(object) 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5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Viewing Data </a:t>
            </a:r>
            <a:endParaRPr/>
          </a:p>
        </p:txBody>
      </p:sp>
      <p:sp>
        <p:nvSpPr>
          <p:cNvPr id="545" name="Google Shape;545;p85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There are a number of functions for listing the contents of an object or dataset. 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# class of an object (numeric, matrix, dataframe, etc)</a:t>
            </a:r>
            <a:br>
              <a:rPr lang="en-US"/>
            </a:br>
            <a:r>
              <a:rPr lang="en-US"/>
              <a:t>class(object)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# print mydata </a:t>
            </a:r>
            <a:br>
              <a:rPr lang="en-US"/>
            </a:br>
            <a:r>
              <a:rPr lang="en-US"/>
              <a:t>mydata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# print first 10 rows of mydata</a:t>
            </a:r>
            <a:br>
              <a:rPr lang="en-US"/>
            </a:br>
            <a:r>
              <a:rPr lang="en-US"/>
              <a:t>head(mydata, n=10)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# print last 5 rows of mydata</a:t>
            </a:r>
            <a:br>
              <a:rPr lang="en-US"/>
            </a:br>
            <a:r>
              <a:rPr lang="en-US"/>
              <a:t>tail(mydata, n=5) 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6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Variable Labels</a:t>
            </a:r>
            <a:endParaRPr/>
          </a:p>
        </p:txBody>
      </p:sp>
      <p:sp>
        <p:nvSpPr>
          <p:cNvPr id="552" name="Google Shape;552;p86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R's ability to handle variable labels is somewhat unsatisfying.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If you use the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Hmisc</a:t>
            </a:r>
            <a:r>
              <a:rPr lang="en-US"/>
              <a:t> package, you can take advantage of some labeling features.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library(Hmisc)</a:t>
            </a:r>
            <a:br>
              <a:rPr lang="en-US"/>
            </a:br>
            <a:r>
              <a:rPr lang="en-US"/>
              <a:t>label(mydata$myvar) &lt;- "Variable label for variable myvar" </a:t>
            </a:r>
            <a:br>
              <a:rPr lang="en-US"/>
            </a:br>
            <a:r>
              <a:rPr lang="en-US"/>
              <a:t>describe(mydata)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7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Variable Labels</a:t>
            </a:r>
            <a:endParaRPr/>
          </a:p>
        </p:txBody>
      </p:sp>
      <p:sp>
        <p:nvSpPr>
          <p:cNvPr id="559" name="Google Shape;559;p87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Unfortunately the label is only in effect for functions provided by the Hmisc package, such as describe().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Your other option is to use the variable label as the variable name and then refer to the variable by position index.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names(mydata)[3] &lt;- "This is the label for variable 3"</a:t>
            </a:r>
            <a:br>
              <a:rPr lang="en-US"/>
            </a:br>
            <a:r>
              <a:rPr lang="en-US"/>
              <a:t>mydata[3] # list the variable 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8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Value Labels </a:t>
            </a:r>
            <a:endParaRPr/>
          </a:p>
        </p:txBody>
      </p:sp>
      <p:sp>
        <p:nvSpPr>
          <p:cNvPr id="566" name="Google Shape;566;p88"/>
          <p:cNvSpPr txBox="1"/>
          <p:nvPr>
            <p:ph idx="1" type="body"/>
          </p:nvPr>
        </p:nvSpPr>
        <p:spPr>
          <a:xfrm>
            <a:off x="314960" y="1197405"/>
            <a:ext cx="8380076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Char char="•"/>
            </a:pPr>
            <a:r>
              <a:rPr lang="en-US" sz="2300"/>
              <a:t>To understand value labels in R, you need to understand the data structure </a:t>
            </a:r>
            <a:r>
              <a:rPr lang="en-US" sz="2300" u="sng">
                <a:solidFill>
                  <a:schemeClr val="hlink"/>
                </a:solidFill>
                <a:hlinkClick r:id="rId3"/>
              </a:rPr>
              <a:t>factor</a:t>
            </a:r>
            <a:r>
              <a:rPr lang="en-US" sz="2300"/>
              <a:t>. 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Char char="•"/>
            </a:pPr>
            <a:r>
              <a:rPr lang="en-US" sz="2300"/>
              <a:t>You can use the factor function to create your own value lables. 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Char char="•"/>
            </a:pPr>
            <a:r>
              <a:rPr lang="en-US" sz="2300"/>
              <a:t># variable v1 is coded 1, 2 or 3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Char char="•"/>
            </a:pPr>
            <a:r>
              <a:rPr lang="en-US" sz="2300"/>
              <a:t># we want to attach value labels 1=red, 2=blue,3=green</a:t>
            </a:r>
            <a:br>
              <a:rPr lang="en-US" sz="2300"/>
            </a:br>
            <a:r>
              <a:rPr lang="en-US" sz="2300">
                <a:solidFill>
                  <a:srgbClr val="FF0000"/>
                </a:solidFill>
              </a:rPr>
              <a:t>mydata$v1 &lt;- factor(mydata$v1,</a:t>
            </a:r>
            <a:br>
              <a:rPr lang="en-US" sz="2300">
                <a:solidFill>
                  <a:srgbClr val="FF0000"/>
                </a:solidFill>
              </a:rPr>
            </a:br>
            <a:r>
              <a:rPr lang="en-US" sz="2300">
                <a:solidFill>
                  <a:srgbClr val="FF0000"/>
                </a:solidFill>
              </a:rPr>
              <a:t>levels = c(1,2,3),</a:t>
            </a:r>
            <a:br>
              <a:rPr lang="en-US" sz="2300">
                <a:solidFill>
                  <a:srgbClr val="FF0000"/>
                </a:solidFill>
              </a:rPr>
            </a:br>
            <a:r>
              <a:rPr lang="en-US" sz="2300">
                <a:solidFill>
                  <a:srgbClr val="FF0000"/>
                </a:solidFill>
              </a:rPr>
              <a:t>labels = c("red", "blue", "green")) 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Char char="•"/>
            </a:pPr>
            <a:r>
              <a:rPr lang="en-US" sz="2300"/>
              <a:t># variable y is coded 1, 3 or 5 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Char char="•"/>
            </a:pPr>
            <a:r>
              <a:rPr lang="en-US" sz="2300"/>
              <a:t># we want to attach value labels 1=Low, 3=Medium, 5=High</a:t>
            </a:r>
            <a:br>
              <a:rPr lang="en-US" sz="2300"/>
            </a:br>
            <a:br>
              <a:rPr lang="en-US" sz="2300"/>
            </a:br>
            <a:endParaRPr sz="23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9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Value Labels </a:t>
            </a:r>
            <a:endParaRPr/>
          </a:p>
        </p:txBody>
      </p:sp>
      <p:sp>
        <p:nvSpPr>
          <p:cNvPr id="573" name="Google Shape;573;p89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mydata$v1 &lt;- ordered(mydata$y,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levels = c(1,3, 5),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labels = c("Low", "Medium", "High")) 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Use the factor() function for nominal data and the ordered() function for ordinal data. 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R statistical and graphic functions will then treat the data appropriately.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Note: factor and ordered are used the same way, with the same arguments. The former creates factors and the later creates ordered factors.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054" y="255267"/>
            <a:ext cx="8359380" cy="4632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0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Missing Data </a:t>
            </a:r>
            <a:endParaRPr/>
          </a:p>
        </p:txBody>
      </p:sp>
      <p:sp>
        <p:nvSpPr>
          <p:cNvPr id="580" name="Google Shape;580;p90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In R, missing values are represented by the symbol NA (not available) . Impossible values (e.g., dividing by zero) are represented by the symbol NaN (not a number). Unlike SAS, R uses the same symbol for character and numeric data. 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Testing for Missing Values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is.na(x) # returns TRUE of x is missing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y &lt;- c(1,2,3,NA)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is.na(y) # returns a vector (F F F T) 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1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Missing Data </a:t>
            </a:r>
            <a:endParaRPr/>
          </a:p>
        </p:txBody>
      </p:sp>
      <p:sp>
        <p:nvSpPr>
          <p:cNvPr id="587" name="Google Shape;587;p91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Recoding Values to Missing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# recode 99 to missing for variable v1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# select rows where v1 is 99 and recode column v1 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mydata[mydata$v1==99,"v1"] &lt;- NA 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Excluding Missing Values from Analyses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Arithmetic functions on missing values yield missing values. 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x &lt;- c(1,2,NA,3)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mean(x)          # returns NA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/>
              <a:t>mean(x, na.rm=TRUE) # returns 2 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2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Missing Data </a:t>
            </a:r>
            <a:endParaRPr/>
          </a:p>
        </p:txBody>
      </p:sp>
      <p:sp>
        <p:nvSpPr>
          <p:cNvPr id="594" name="Google Shape;594;p92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The function complete.cases() returns a logical vector indicating which cases are complete.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# list rows of data that have missing values </a:t>
            </a:r>
            <a:br>
              <a:rPr lang="en-US"/>
            </a:br>
            <a:r>
              <a:rPr lang="en-US"/>
              <a:t>mydata[!complete.cases(mydata),]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The function na.omit() returns the object with listwise deletion of missing values.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US"/>
              <a:t># create new dataset without missing data </a:t>
            </a:r>
            <a:br>
              <a:rPr lang="en-US"/>
            </a:br>
            <a:r>
              <a:rPr lang="en-US"/>
              <a:t>newdata &lt;- na.omit(mydata) 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93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Date Values</a:t>
            </a:r>
            <a:endParaRPr/>
          </a:p>
        </p:txBody>
      </p:sp>
      <p:sp>
        <p:nvSpPr>
          <p:cNvPr id="601" name="Google Shape;601;p93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Dates are represented as the number of days since 1970-01-01, with negative values for earlier dates.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# use as.Date( ) to convert strings to dates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mydates &lt;- as.Date(c("2007-06-22", "2004-02-13"))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# number of days between 6/22/07 and 2/13/04 </a:t>
            </a:r>
            <a:br>
              <a:rPr lang="en-US"/>
            </a:br>
            <a:r>
              <a:rPr lang="en-US"/>
              <a:t>days &lt;- mydates[1] - mydates[2]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Sys.Date( ) returns today's date.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Date() returns the current date and time. 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9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/>
              <a:t>Date Values</a:t>
            </a:r>
            <a:endParaRPr/>
          </a:p>
        </p:txBody>
      </p:sp>
      <p:sp>
        <p:nvSpPr>
          <p:cNvPr id="608" name="Google Shape;608;p94"/>
          <p:cNvSpPr txBox="1"/>
          <p:nvPr>
            <p:ph idx="4294967295" type="body"/>
          </p:nvPr>
        </p:nvSpPr>
        <p:spPr>
          <a:xfrm>
            <a:off x="77470" y="1063229"/>
            <a:ext cx="634365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2" marL="1028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The following symbols can be used with the format( ) function to print dates. </a:t>
            </a:r>
            <a:endParaRPr/>
          </a:p>
          <a:p>
            <a:pPr indent="-342900" lvl="2" marL="10287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/>
          </a:p>
        </p:txBody>
      </p:sp>
      <p:sp>
        <p:nvSpPr>
          <p:cNvPr id="609" name="Google Shape;609;p94"/>
          <p:cNvSpPr/>
          <p:nvPr/>
        </p:nvSpPr>
        <p:spPr>
          <a:xfrm>
            <a:off x="1485901" y="1598988"/>
            <a:ext cx="184731" cy="3000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</a:pPr>
            <a:r>
              <a:t/>
            </a:r>
            <a:endParaRPr sz="135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610" name="Google Shape;610;p94"/>
          <p:cNvGraphicFramePr/>
          <p:nvPr/>
        </p:nvGraphicFramePr>
        <p:xfrm>
          <a:off x="1310640" y="21490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{D0A7A67F-BFAB-4DDC-86B6-2372F0B28E0D}</a:tableStyleId>
              </a:tblPr>
              <a:tblGrid>
                <a:gridCol w="1425525"/>
                <a:gridCol w="2671625"/>
                <a:gridCol w="1870575"/>
              </a:tblGrid>
              <a:tr h="345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Symbol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Meaning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Example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45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%d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day as a number (0-31) 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01-31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7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%a</a:t>
                      </a:r>
                      <a:b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%A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abbreviated weekday </a:t>
                      </a:r>
                      <a:b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unabbreviated weekday 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Mon</a:t>
                      </a:r>
                      <a:b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Monday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45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%m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month (00-12) 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00-12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7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%b</a:t>
                      </a:r>
                      <a:b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%B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abbreviated month</a:t>
                      </a:r>
                      <a:b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unabbreviated month 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Jan</a:t>
                      </a:r>
                      <a:b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January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7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%y</a:t>
                      </a:r>
                      <a:b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%Y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2-digit year </a:t>
                      </a:r>
                      <a:b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4-digit year 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07</a:t>
                      </a:r>
                      <a:b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2007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5"/>
          <p:cNvSpPr txBox="1"/>
          <p:nvPr>
            <p:ph type="title"/>
          </p:nvPr>
        </p:nvSpPr>
        <p:spPr>
          <a:xfrm>
            <a:off x="448965" y="268580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/>
              <a:t>Date Values</a:t>
            </a:r>
            <a:endParaRPr/>
          </a:p>
        </p:txBody>
      </p:sp>
      <p:sp>
        <p:nvSpPr>
          <p:cNvPr id="617" name="Google Shape;617;p95"/>
          <p:cNvSpPr txBox="1"/>
          <p:nvPr>
            <p:ph idx="1" type="body"/>
          </p:nvPr>
        </p:nvSpPr>
        <p:spPr>
          <a:xfrm>
            <a:off x="448966" y="1197405"/>
            <a:ext cx="8246070" cy="36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# print today's date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today &lt;- Sys.Date()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/>
              <a:t>format(today, format="%B %d %Y")</a:t>
            </a:r>
            <a:br>
              <a:rPr lang="en-US"/>
            </a:br>
            <a:r>
              <a:rPr lang="en-US"/>
              <a:t>"June 20 2007"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lang="en-US"/>
              <a:t>Exploratory Data Analysis</a:t>
            </a:r>
            <a:br>
              <a:rPr lang="en-US"/>
            </a:br>
            <a:r>
              <a:rPr lang="en-US" sz="2700"/>
              <a:t>Scatterplots show possible relationships</a:t>
            </a:r>
            <a:endParaRPr/>
          </a:p>
        </p:txBody>
      </p:sp>
      <p:pic>
        <p:nvPicPr>
          <p:cNvPr id="624" name="Google Shape;624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195" y="1277828"/>
            <a:ext cx="5314950" cy="3659693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96"/>
          <p:cNvSpPr txBox="1"/>
          <p:nvPr/>
        </p:nvSpPr>
        <p:spPr>
          <a:xfrm>
            <a:off x="4883150" y="2645410"/>
            <a:ext cx="3151697" cy="715581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&lt;- rnorm(50)    # default is mean=0, sd=1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&lt;- x + rnorm(50, mean=0, sd=0.5)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plot(y,x)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7"/>
          <p:cNvSpPr txBox="1"/>
          <p:nvPr>
            <p:ph type="title"/>
          </p:nvPr>
        </p:nvSpPr>
        <p:spPr>
          <a:xfrm>
            <a:off x="548641" y="114301"/>
            <a:ext cx="7452360" cy="914399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lang="en-US"/>
              <a:t>Visualization before Analysis</a:t>
            </a:r>
            <a:br>
              <a:rPr lang="en-US"/>
            </a:br>
            <a:r>
              <a:rPr lang="en-US" sz="2100"/>
              <a:t>Anscombe’s quartet – 4 datasets, same statistics</a:t>
            </a:r>
            <a:endParaRPr/>
          </a:p>
        </p:txBody>
      </p:sp>
      <p:pic>
        <p:nvPicPr>
          <p:cNvPr id="632" name="Google Shape;632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1" y="1188719"/>
            <a:ext cx="7160905" cy="3677919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97"/>
          <p:cNvSpPr txBox="1"/>
          <p:nvPr/>
        </p:nvSpPr>
        <p:spPr>
          <a:xfrm>
            <a:off x="2628901" y="2571750"/>
            <a:ext cx="98777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should be x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lang="en-US"/>
              <a:t>Visualization before Analysis</a:t>
            </a:r>
            <a:br>
              <a:rPr lang="en-US"/>
            </a:br>
            <a:r>
              <a:rPr lang="en-US" sz="2700"/>
              <a:t>Anscombe’s quartet – visualized</a:t>
            </a:r>
            <a:endParaRPr/>
          </a:p>
        </p:txBody>
      </p:sp>
      <p:pic>
        <p:nvPicPr>
          <p:cNvPr id="640" name="Google Shape;640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880" y="1286749"/>
            <a:ext cx="6438319" cy="374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9"/>
          <p:cNvSpPr txBox="1"/>
          <p:nvPr>
            <p:ph type="title"/>
          </p:nvPr>
        </p:nvSpPr>
        <p:spPr>
          <a:xfrm>
            <a:off x="1485900" y="171450"/>
            <a:ext cx="6515100" cy="97155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lang="en-US"/>
              <a:t>Visualization before Analysis</a:t>
            </a:r>
            <a:br>
              <a:rPr lang="en-US"/>
            </a:br>
            <a:r>
              <a:rPr lang="en-US" sz="2700"/>
              <a:t>Anscombe’s quartet – Rstudio exercise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47" name="Google Shape;647;p99"/>
          <p:cNvSpPr txBox="1"/>
          <p:nvPr>
            <p:ph idx="1" type="body"/>
          </p:nvPr>
        </p:nvSpPr>
        <p:spPr>
          <a:xfrm>
            <a:off x="152401" y="1505992"/>
            <a:ext cx="7868516" cy="79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00"/>
              <a:buChar char="•"/>
            </a:pPr>
            <a:r>
              <a:rPr lang="en-US" sz="2100"/>
              <a:t>Enter and plot Anscombe’s dataset #3</a:t>
            </a:r>
            <a:endParaRPr/>
          </a:p>
          <a:p>
            <a:pPr indent="-342900" lvl="0" marL="342900" rtl="0" algn="l">
              <a:spcBef>
                <a:spcPts val="420"/>
              </a:spcBef>
              <a:spcAft>
                <a:spcPts val="0"/>
              </a:spcAft>
              <a:buClr>
                <a:srgbClr val="002060"/>
              </a:buClr>
              <a:buSzPts val="2100"/>
              <a:buChar char="•"/>
            </a:pPr>
            <a:r>
              <a:rPr lang="en-US" sz="2100"/>
              <a:t>and obtain the linear regression line</a:t>
            </a:r>
            <a:endParaRPr/>
          </a:p>
          <a:p>
            <a:pPr indent="-209550" lvl="0" marL="342900" rtl="0" algn="l">
              <a:spcBef>
                <a:spcPts val="420"/>
              </a:spcBef>
              <a:spcAft>
                <a:spcPts val="0"/>
              </a:spcAft>
              <a:buClr>
                <a:srgbClr val="002060"/>
              </a:buClr>
              <a:buSzPts val="2100"/>
              <a:buNone/>
            </a:pPr>
            <a:r>
              <a:t/>
            </a:r>
            <a:endParaRPr sz="2100"/>
          </a:p>
          <a:p>
            <a:pPr indent="-209550" lvl="0" marL="342900" rtl="0" algn="l">
              <a:spcBef>
                <a:spcPts val="420"/>
              </a:spcBef>
              <a:spcAft>
                <a:spcPts val="0"/>
              </a:spcAft>
              <a:buClr>
                <a:srgbClr val="002060"/>
              </a:buClr>
              <a:buSzPts val="2100"/>
              <a:buNone/>
            </a:pPr>
            <a:r>
              <a:t/>
            </a:r>
            <a:endParaRPr sz="2100"/>
          </a:p>
          <a:p>
            <a:pPr indent="-209550" lvl="0" marL="342900" rtl="0" algn="l">
              <a:spcBef>
                <a:spcPts val="420"/>
              </a:spcBef>
              <a:spcAft>
                <a:spcPts val="0"/>
              </a:spcAft>
              <a:buClr>
                <a:srgbClr val="002060"/>
              </a:buClr>
              <a:buSzPts val="2100"/>
              <a:buNone/>
            </a:pPr>
            <a:r>
              <a:t/>
            </a:r>
            <a:endParaRPr sz="2100"/>
          </a:p>
          <a:p>
            <a:pPr indent="-209550" lvl="0" marL="342900" rtl="0" algn="l">
              <a:spcBef>
                <a:spcPts val="420"/>
              </a:spcBef>
              <a:spcAft>
                <a:spcPts val="0"/>
              </a:spcAft>
              <a:buClr>
                <a:srgbClr val="002060"/>
              </a:buClr>
              <a:buSzPts val="2100"/>
              <a:buNone/>
            </a:pPr>
            <a:r>
              <a:t/>
            </a:r>
            <a:endParaRPr sz="2100"/>
          </a:p>
          <a:p>
            <a:pPr indent="-209550" lvl="0" marL="342900" rtl="0" algn="l">
              <a:spcBef>
                <a:spcPts val="420"/>
              </a:spcBef>
              <a:spcAft>
                <a:spcPts val="0"/>
              </a:spcAft>
              <a:buClr>
                <a:srgbClr val="002060"/>
              </a:buClr>
              <a:buSzPts val="2100"/>
              <a:buNone/>
            </a:pPr>
            <a:r>
              <a:t/>
            </a:r>
            <a:endParaRPr sz="2100"/>
          </a:p>
          <a:p>
            <a:pPr indent="-209550" lvl="0" marL="342900" rtl="0" algn="l">
              <a:spcBef>
                <a:spcPts val="420"/>
              </a:spcBef>
              <a:spcAft>
                <a:spcPts val="0"/>
              </a:spcAft>
              <a:buClr>
                <a:srgbClr val="002060"/>
              </a:buClr>
              <a:buSzPts val="2100"/>
              <a:buNone/>
            </a:pPr>
            <a:r>
              <a:t/>
            </a:r>
            <a:endParaRPr sz="2100"/>
          </a:p>
        </p:txBody>
      </p:sp>
      <p:sp>
        <p:nvSpPr>
          <p:cNvPr id="648" name="Google Shape;648;p99"/>
          <p:cNvSpPr/>
          <p:nvPr/>
        </p:nvSpPr>
        <p:spPr>
          <a:xfrm>
            <a:off x="1600200" y="570942"/>
            <a:ext cx="57708" cy="1154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99"/>
          <p:cNvSpPr/>
          <p:nvPr/>
        </p:nvSpPr>
        <p:spPr>
          <a:xfrm>
            <a:off x="313690" y="2686049"/>
            <a:ext cx="8423910" cy="20774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x &lt;- 4:14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y &lt;- c(5.39,5.73,6.08,6.42,6.77,7.11,7.46,7.81,8.15,12.74,8.84)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summary(x)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var(x)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summary(y)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var(y)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plot(y~x)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lm(y~x)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2017-08-01T15:40:51Z</dcterms:created>
</cp:coreProperties>
</file>